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ost Grotesk Medium" panose="020B0604020202020204" charset="0"/>
      <p:regular r:id="rId13"/>
    </p:embeddedFont>
    <p:embeddedFont>
      <p:font typeface="Roboto" panose="02000000000000000000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94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7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Bank Transaction</a:t>
            </a: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Fraud Detector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46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Real-time Bank Transaction Fraud Detection</a:t>
            </a:r>
            <a:endParaRPr lang="en-US" sz="35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F4FE96-607E-2503-E434-A28746AB8FAD}"/>
              </a:ext>
            </a:extLst>
          </p:cNvPr>
          <p:cNvSpPr/>
          <p:nvPr/>
        </p:nvSpPr>
        <p:spPr>
          <a:xfrm>
            <a:off x="12825663" y="7808495"/>
            <a:ext cx="1696453" cy="300789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330" y="577691"/>
            <a:ext cx="5252442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Next Steps :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5330" y="1759387"/>
            <a:ext cx="6861572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Enhancements for Production Readiness: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35330" y="2363272"/>
            <a:ext cx="7690842" cy="630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Persist Preprocessing:</a:t>
            </a: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Integrate scaler and encoders into the model pipeline for seamless deployment.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5330" y="3067050"/>
            <a:ext cx="7690842" cy="630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 API:</a:t>
            </a: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Implement a FastAPI endpoint for low-latency real-time predictions.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5330" y="3770828"/>
            <a:ext cx="7690842" cy="630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Monitoring &amp; Retraining:</a:t>
            </a: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Establish a cadence for model performance monitoring and scheduled retraining to adapt to evolving fraud patterns.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5330" y="4474607"/>
            <a:ext cx="7690842" cy="630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Threshold Tuning:</a:t>
            </a: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Collaborate with business stakeholders to fine-tune fraud detection thresholds based on risk appetite.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5330" y="5178385"/>
            <a:ext cx="7690842" cy="630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Enrichment:</a:t>
            </a: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Incorporate user-level aggregates and geolocation data for enhanced feature engineering.</a:t>
            </a:r>
            <a:endParaRPr lang="en-US" sz="16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237" y="1785699"/>
            <a:ext cx="4956334" cy="495633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946237" y="6978372"/>
            <a:ext cx="3151465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8946237" y="7582257"/>
            <a:ext cx="4956334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6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50B23E-E0DB-3367-92F4-24E9F471E896}"/>
              </a:ext>
            </a:extLst>
          </p:cNvPr>
          <p:cNvSpPr/>
          <p:nvPr/>
        </p:nvSpPr>
        <p:spPr>
          <a:xfrm>
            <a:off x="12825663" y="7808495"/>
            <a:ext cx="1696453" cy="300789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Problem: Escalating Fraud &amp; Manual Limitations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7954" y="2534126"/>
            <a:ext cx="762773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Transaction Volume: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Billions of transactions daily, making manual review impossible.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77954" y="3278624"/>
            <a:ext cx="762773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Review Inefficiency: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Slow, error-prone, and unable to detect sophisticated fraud patterns.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7954" y="4023122"/>
            <a:ext cx="762773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 of Missed Fraud: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Each undetected fraudulent transaction leads to direct financial losses and reputational damage.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77954" y="4767620"/>
            <a:ext cx="762773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 Losses Prevented: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Automated detection can prevent millions in annual losses.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524" y="2584133"/>
            <a:ext cx="4904423" cy="49044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9BB075-F9ED-534E-77A2-1908795A00ED}"/>
              </a:ext>
            </a:extLst>
          </p:cNvPr>
          <p:cNvSpPr/>
          <p:nvPr/>
        </p:nvSpPr>
        <p:spPr>
          <a:xfrm>
            <a:off x="12825663" y="7808495"/>
            <a:ext cx="1696453" cy="300789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5949"/>
            <a:ext cx="73718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Objective &amp; Success Criteria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38356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Objective: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develop and deploy a robust machine learning model for real-time detection of fraudulent bank transactions, minimizing financial losses and improving operational efficiency.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73830"/>
            <a:ext cx="4196358" cy="2379821"/>
          </a:xfrm>
          <a:prstGeom prst="roundRect">
            <a:avLst>
              <a:gd name="adj" fmla="val 400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73830"/>
            <a:ext cx="60960" cy="23798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12044" y="4231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 Recall Rate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12044" y="4721542"/>
            <a:ext cx="362081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&gt;95% of all fraudulent transactions.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973830"/>
            <a:ext cx="4196358" cy="2379821"/>
          </a:xfrm>
          <a:prstGeom prst="roundRect">
            <a:avLst>
              <a:gd name="adj" fmla="val 400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973830"/>
            <a:ext cx="60960" cy="23798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535216" y="4231124"/>
            <a:ext cx="36208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Acceptable False Positive Rate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535216" y="5075873"/>
            <a:ext cx="362081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 false positives &lt;10% to minimize legitimate transaction disruptions.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40133" y="3973830"/>
            <a:ext cx="4196358" cy="2379821"/>
          </a:xfrm>
          <a:prstGeom prst="roundRect">
            <a:avLst>
              <a:gd name="adj" fmla="val 400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973830"/>
            <a:ext cx="60960" cy="237982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958388" y="4231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Real-time Flagging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958388" y="4721542"/>
            <a:ext cx="362081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 transactions and flag potential fraud within milliseconds.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AB1AA3-01C7-432F-ECC3-6F8CFAC0326D}"/>
              </a:ext>
            </a:extLst>
          </p:cNvPr>
          <p:cNvSpPr/>
          <p:nvPr/>
        </p:nvSpPr>
        <p:spPr>
          <a:xfrm>
            <a:off x="12825663" y="7808495"/>
            <a:ext cx="1696453" cy="300789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6067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Dataset Summary: Understanding Our Data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396835" y="892969"/>
            <a:ext cx="13836729" cy="2470904"/>
          </a:xfrm>
          <a:prstGeom prst="roundRect">
            <a:avLst>
              <a:gd name="adj" fmla="val 192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476845" y="885826"/>
            <a:ext cx="7027903" cy="41362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3"/>
          <p:cNvSpPr/>
          <p:nvPr/>
        </p:nvSpPr>
        <p:spPr>
          <a:xfrm>
            <a:off x="517802" y="976193"/>
            <a:ext cx="1417559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Dataset Source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17803" y="1221343"/>
            <a:ext cx="6680240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AIML Dataset.csv</a:t>
            </a:r>
            <a:endParaRPr lang="en-US" sz="850" dirty="0"/>
          </a:p>
        </p:txBody>
      </p:sp>
      <p:sp>
        <p:nvSpPr>
          <p:cNvPr id="7" name="Shape 5"/>
          <p:cNvSpPr/>
          <p:nvPr/>
        </p:nvSpPr>
        <p:spPr>
          <a:xfrm>
            <a:off x="517803" y="1516159"/>
            <a:ext cx="6680240" cy="21788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517803" y="16059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Total Records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17803" y="1851065"/>
            <a:ext cx="6680240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16,426 rows</a:t>
            </a: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of bank transaction data.</a:t>
            </a:r>
            <a:endParaRPr lang="en-US" sz="850" dirty="0"/>
          </a:p>
        </p:txBody>
      </p:sp>
      <p:sp>
        <p:nvSpPr>
          <p:cNvPr id="10" name="Shape 8"/>
          <p:cNvSpPr/>
          <p:nvPr/>
        </p:nvSpPr>
        <p:spPr>
          <a:xfrm>
            <a:off x="517803" y="2145880"/>
            <a:ext cx="6680240" cy="21788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517803" y="223563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Total Features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517803" y="2480786"/>
            <a:ext cx="6680240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 columns</a:t>
            </a: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capturing transaction details.</a:t>
            </a:r>
            <a:endParaRPr lang="en-US" sz="850" dirty="0"/>
          </a:p>
        </p:txBody>
      </p:sp>
      <p:sp>
        <p:nvSpPr>
          <p:cNvPr id="13" name="Shape 11"/>
          <p:cNvSpPr/>
          <p:nvPr/>
        </p:nvSpPr>
        <p:spPr>
          <a:xfrm>
            <a:off x="517803" y="2775602"/>
            <a:ext cx="6680240" cy="21788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517803" y="286535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Target Variable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517803" y="3110508"/>
            <a:ext cx="6680240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"isFraud"</a:t>
            </a: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(binary: 0 for legitimate, 1 for fraudulent).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7432358" y="976193"/>
            <a:ext cx="6680240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endParaRPr lang="en-US" sz="8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347" y="808618"/>
            <a:ext cx="7628027" cy="4770057"/>
          </a:xfrm>
          <a:prstGeom prst="rect">
            <a:avLst/>
          </a:prstGeom>
        </p:spPr>
      </p:pic>
      <p:sp>
        <p:nvSpPr>
          <p:cNvPr id="18" name="Shape 15"/>
          <p:cNvSpPr/>
          <p:nvPr/>
        </p:nvSpPr>
        <p:spPr>
          <a:xfrm>
            <a:off x="6529388" y="11126391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14313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6703695" y="11126391"/>
            <a:ext cx="535305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Legitimate</a:t>
            </a:r>
            <a:endParaRPr lang="en-US" sz="850" dirty="0"/>
          </a:p>
        </p:txBody>
      </p:sp>
      <p:sp>
        <p:nvSpPr>
          <p:cNvPr id="20" name="Shape 17"/>
          <p:cNvSpPr/>
          <p:nvPr/>
        </p:nvSpPr>
        <p:spPr>
          <a:xfrm>
            <a:off x="7391400" y="11126391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41A1B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8"/>
          <p:cNvSpPr/>
          <p:nvPr/>
        </p:nvSpPr>
        <p:spPr>
          <a:xfrm>
            <a:off x="7565708" y="11126391"/>
            <a:ext cx="535305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Fraudulent</a:t>
            </a:r>
            <a:endParaRPr lang="en-US" sz="850" dirty="0"/>
          </a:p>
        </p:txBody>
      </p:sp>
      <p:sp>
        <p:nvSpPr>
          <p:cNvPr id="22" name="Text 19"/>
          <p:cNvSpPr/>
          <p:nvPr/>
        </p:nvSpPr>
        <p:spPr>
          <a:xfrm>
            <a:off x="396835" y="11367373"/>
            <a:ext cx="13836729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Fraud Rate:</a:t>
            </a: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Approximately 2.6% of transactions are fraudulent, highlighting class imbalance.</a:t>
            </a:r>
            <a:endParaRPr lang="en-US" sz="8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7239A8-4469-56F8-E68A-BBA3943840DC}"/>
              </a:ext>
            </a:extLst>
          </p:cNvPr>
          <p:cNvSpPr/>
          <p:nvPr/>
        </p:nvSpPr>
        <p:spPr>
          <a:xfrm>
            <a:off x="12825663" y="7808495"/>
            <a:ext cx="1696453" cy="300789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0559"/>
            <a:ext cx="120544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Feature Engineering: Enhancing Model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22966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Raw transaction data was transformed into more predictive features. Each engineered feature provides unique insights into transaction behavior, improving the model's ability to distinguish between legitimate and fraudulent activities.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58440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8925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Raw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382929"/>
            <a:ext cx="606778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4802386"/>
            <a:ext cx="606778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Step (time)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5221843"/>
            <a:ext cx="606778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 Type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758440"/>
            <a:ext cx="6521410" cy="90725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42014" y="38925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Engineered Features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542014" y="4382929"/>
            <a:ext cx="606778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 (hour):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Derived from 'step' to capture hourly patterns.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542014" y="5142548"/>
            <a:ext cx="606778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 Type (encoded):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Categorical types converted for model use.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542014" y="5902166"/>
            <a:ext cx="606778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Change (origin/destination):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Reflects changes in account balances, often indicative of fraud.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542014" y="6661785"/>
            <a:ext cx="606778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 Round Amount: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Binary flag for suspicious, round-number transactions.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76187F-9CD0-C4B9-B7AF-30D65F3D53A0}"/>
              </a:ext>
            </a:extLst>
          </p:cNvPr>
          <p:cNvSpPr/>
          <p:nvPr/>
        </p:nvSpPr>
        <p:spPr>
          <a:xfrm>
            <a:off x="12825663" y="7808495"/>
            <a:ext cx="1696453" cy="300789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2367"/>
            <a:ext cx="120466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Modeling Approach: Identifying Fraud Patterns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4774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explored both supervised and unsupervised learning techniques to build our fraud detection system. A stratified split ensured representative training and testing sets, while class weighting addressed data imbalance.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90248"/>
            <a:ext cx="4196358" cy="2546866"/>
          </a:xfrm>
          <a:prstGeom prst="roundRect">
            <a:avLst>
              <a:gd name="adj" fmla="val 37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4" y="4124682"/>
            <a:ext cx="680442" cy="68044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" y="4273510"/>
            <a:ext cx="306110" cy="3826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5522357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simple, interpretable baseline model.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3890248"/>
            <a:ext cx="4196358" cy="2546866"/>
          </a:xfrm>
          <a:prstGeom prst="roundRect">
            <a:avLst>
              <a:gd name="adj" fmla="val 37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396" y="4124682"/>
            <a:ext cx="680442" cy="680442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562" y="4273510"/>
            <a:ext cx="306110" cy="3826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51396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5451396" y="5522357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Powerful ensemble model for high accuracy.</a:t>
            </a:r>
            <a:endParaRPr lang="en-US" sz="1750" dirty="0"/>
          </a:p>
        </p:txBody>
      </p:sp>
      <p:sp>
        <p:nvSpPr>
          <p:cNvPr id="14" name="Shape 8"/>
          <p:cNvSpPr/>
          <p:nvPr/>
        </p:nvSpPr>
        <p:spPr>
          <a:xfrm>
            <a:off x="9640133" y="3890248"/>
            <a:ext cx="4196358" cy="2546866"/>
          </a:xfrm>
          <a:prstGeom prst="roundRect">
            <a:avLst>
              <a:gd name="adj" fmla="val 37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4568" y="4124682"/>
            <a:ext cx="680442" cy="680442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1734" y="4273510"/>
            <a:ext cx="306110" cy="38266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74568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Isolation Forest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9874568" y="5522357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Unsupervised anomaly detection to identify outliers without labeled data.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513844-577E-1644-D1A7-9E8D6C53D86D}"/>
              </a:ext>
            </a:extLst>
          </p:cNvPr>
          <p:cNvSpPr/>
          <p:nvPr/>
        </p:nvSpPr>
        <p:spPr>
          <a:xfrm>
            <a:off x="12825663" y="7808495"/>
            <a:ext cx="1696453" cy="300789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5426"/>
            <a:ext cx="110214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 Performance: Comparative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833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Random Forest model significantly outperformed other approaches, demonstrating superior ability to detect fraud while maintaining high overall accuracy.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03308"/>
            <a:ext cx="13042821" cy="2525554"/>
          </a:xfrm>
          <a:prstGeom prst="roundRect">
            <a:avLst>
              <a:gd name="adj" fmla="val 377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01410" y="3610928"/>
            <a:ext cx="1302758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028581" y="3754636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836" y="3754636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243280" y="3754636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Recall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848725" y="3754636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F1 Score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454170" y="3754636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ROC-AUC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238506"/>
            <a:ext cx="13027581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028581" y="4382214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637836" y="4382214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0.93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6243280" y="4382214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0.93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848725" y="4382214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0.93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454170" y="4382214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0.983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4866084"/>
            <a:ext cx="1302758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1028581" y="5009793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3637836" y="5009793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0.99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6243280" y="5009793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0.99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8848725" y="5009793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0.99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1454170" y="5009793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0.9997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801410" y="5493663"/>
            <a:ext cx="13027581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1028581" y="5637371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Isolation Forest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3637836" y="5637371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0.46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6243280" y="5637371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0.46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848725" y="5637371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0.46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1454170" y="5637371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0.4624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93790" y="6384012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Accuracy: Random Forest ≈ 99.33%</a:t>
            </a:r>
            <a:endParaRPr lang="en-US" sz="17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AC97A3-C050-FECB-F904-B3572833FEB9}"/>
              </a:ext>
            </a:extLst>
          </p:cNvPr>
          <p:cNvSpPr/>
          <p:nvPr/>
        </p:nvSpPr>
        <p:spPr>
          <a:xfrm>
            <a:off x="12825663" y="7808495"/>
            <a:ext cx="1696453" cy="300789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1061"/>
            <a:ext cx="99101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Confusion Matrices &amp; Business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6816"/>
            <a:ext cx="42363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Random Forest Confusion Matrix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756297"/>
            <a:ext cx="6244709" cy="2578298"/>
          </a:xfrm>
          <a:prstGeom prst="roundRect">
            <a:avLst>
              <a:gd name="adj" fmla="val 369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01410" y="2763917"/>
            <a:ext cx="6228755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029057" y="2907625"/>
            <a:ext cx="1618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108841" y="2907625"/>
            <a:ext cx="161472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Predicted Safe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184815" y="2907625"/>
            <a:ext cx="1618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Predicted Fraud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391495"/>
            <a:ext cx="6228755" cy="967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29057" y="3535204"/>
            <a:ext cx="1618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Actual Safe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108841" y="3535204"/>
            <a:ext cx="161472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1622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184815" y="3535204"/>
            <a:ext cx="161853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F44444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21 (False Positives)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359235"/>
            <a:ext cx="6228755" cy="967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29057" y="4502944"/>
            <a:ext cx="1618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Actual Fraud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3108841" y="4502944"/>
            <a:ext cx="161472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F44444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 (False Negative)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184815" y="4502944"/>
            <a:ext cx="1618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1642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5589746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F44444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False Positives: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Legitimate transactions flagged as fraud. Can lead to minor customer inconvenience (e.g., card holds).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474143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F44444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False Negatives: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Fraudulent transactions missed by the model. Directly results in financial loss for the bank.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2146816"/>
            <a:ext cx="47839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Logistic Regression Confusion Matrix</a:t>
            </a:r>
            <a:endParaRPr lang="en-US" sz="2200" dirty="0"/>
          </a:p>
        </p:txBody>
      </p:sp>
      <p:sp>
        <p:nvSpPr>
          <p:cNvPr id="20" name="Shape 18"/>
          <p:cNvSpPr/>
          <p:nvPr/>
        </p:nvSpPr>
        <p:spPr>
          <a:xfrm>
            <a:off x="7599521" y="2756297"/>
            <a:ext cx="6244709" cy="2578298"/>
          </a:xfrm>
          <a:prstGeom prst="roundRect">
            <a:avLst>
              <a:gd name="adj" fmla="val 369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7607141" y="2763917"/>
            <a:ext cx="6228755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7834789" y="2907625"/>
            <a:ext cx="1618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914573" y="2907625"/>
            <a:ext cx="161472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Predicted Safe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1990546" y="2907625"/>
            <a:ext cx="1618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Predicted Fraud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7607141" y="3391495"/>
            <a:ext cx="6228755" cy="967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7834789" y="3535204"/>
            <a:ext cx="1618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Actual Safe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9914573" y="3535204"/>
            <a:ext cx="161472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1542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1990546" y="3535204"/>
            <a:ext cx="161853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F44444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101 (False Positives)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7607141" y="4359235"/>
            <a:ext cx="6228755" cy="967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7834789" y="4502944"/>
            <a:ext cx="1618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Actual Fraud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9914573" y="4502944"/>
            <a:ext cx="161472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F44444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119 (False Negatives)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11990546" y="4502944"/>
            <a:ext cx="16185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1524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599521" y="5589746"/>
            <a:ext cx="6244709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Tradeoffs: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Random Forest significantly reduces False Negatives, which are more costly. False Positives from RF can be routed to a manual review queue.</a:t>
            </a:r>
            <a:endParaRPr lang="en-US" sz="17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42F34F9-E19C-8E59-5C50-D5B395C6C3DF}"/>
              </a:ext>
            </a:extLst>
          </p:cNvPr>
          <p:cNvSpPr/>
          <p:nvPr/>
        </p:nvSpPr>
        <p:spPr>
          <a:xfrm>
            <a:off x="12825663" y="7808495"/>
            <a:ext cx="1696453" cy="300789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2168"/>
            <a:ext cx="108484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Demo: Real-time Prediction with Streamlit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77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Example Prediction: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59066"/>
            <a:ext cx="760428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Amount: 24000, Type: ATM, Location: Unknown </a:t>
            </a: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Prediction: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F44444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Fraudulent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959096" y="337792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Features: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8959096" y="4030027"/>
            <a:ext cx="48850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Upload CSV for batch prediction.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959096" y="4449485"/>
            <a:ext cx="48850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 models directly within the app.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959096" y="4868942"/>
            <a:ext cx="48850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Single-transaction real-time prediction.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959096" y="5288399"/>
            <a:ext cx="48850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random transactions for testing.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959096" y="5707856"/>
            <a:ext cx="48850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 and load trained models.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0DA986-FCA6-7AD8-6AC5-E49565EC943C}"/>
              </a:ext>
            </a:extLst>
          </p:cNvPr>
          <p:cNvSpPr/>
          <p:nvPr/>
        </p:nvSpPr>
        <p:spPr>
          <a:xfrm>
            <a:off x="12825663" y="7808495"/>
            <a:ext cx="1696453" cy="300789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715</Words>
  <Application>Microsoft Office PowerPoint</Application>
  <PresentationFormat>Custom</PresentationFormat>
  <Paragraphs>117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Host Grotesk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Smita Patni</dc:creator>
  <cp:lastModifiedBy>Smita Patni</cp:lastModifiedBy>
  <cp:revision>2</cp:revision>
  <dcterms:created xsi:type="dcterms:W3CDTF">2025-08-22T17:55:51Z</dcterms:created>
  <dcterms:modified xsi:type="dcterms:W3CDTF">2025-08-22T18:03:08Z</dcterms:modified>
</cp:coreProperties>
</file>